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sldIdLst>
    <p:sldId id="256" r:id="rId2"/>
    <p:sldId id="257" r:id="rId3"/>
    <p:sldId id="258" r:id="rId4"/>
    <p:sldId id="259" r:id="rId5"/>
    <p:sldId id="260" r:id="rId6"/>
    <p:sldId id="261" r:id="rId7"/>
    <p:sldId id="262" r:id="rId8"/>
    <p:sldId id="266" r:id="rId9"/>
    <p:sldId id="265" r:id="rId10"/>
    <p:sldId id="263" r:id="rId11"/>
    <p:sldId id="264" r:id="rId12"/>
    <p:sldId id="267" r:id="rId13"/>
    <p:sldId id="268" r:id="rId14"/>
    <p:sldId id="269" r:id="rId15"/>
    <p:sldId id="273" r:id="rId16"/>
    <p:sldId id="274" r:id="rId17"/>
    <p:sldId id="275" r:id="rId18"/>
    <p:sldId id="276"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68"/>
    <p:restoredTop sz="94674"/>
  </p:normalViewPr>
  <p:slideViewPr>
    <p:cSldViewPr snapToGrid="0">
      <p:cViewPr varScale="1">
        <p:scale>
          <a:sx n="102" d="100"/>
          <a:sy n="102" d="100"/>
        </p:scale>
        <p:origin x="4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5/6/25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8905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5/6/25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2300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5/6/25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6500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5/6/25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4877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5/6/25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7956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5/6/25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6769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5/6/25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9050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5/6/25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729006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5/6/25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3082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5/6/25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78952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5/6/25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7044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5/6/25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2320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singlefriendlychurch.com/news-and-resources/new-and-improved-guided-audit"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media.methodist.org.uk/media/documents/conf-24-pc-17-singleness.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ypvT42HDssU?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L6ZpwmtOkDg?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ized light photo effects">
            <a:extLst>
              <a:ext uri="{FF2B5EF4-FFF2-40B4-BE49-F238E27FC236}">
                <a16:creationId xmlns:a16="http://schemas.microsoft.com/office/drawing/2014/main" id="{E1DB6B2A-2CC0-0FD1-CE99-19F86B5DA44A}"/>
              </a:ext>
            </a:extLst>
          </p:cNvPr>
          <p:cNvPicPr>
            <a:picLocks noChangeAspect="1"/>
          </p:cNvPicPr>
          <p:nvPr/>
        </p:nvPicPr>
        <p:blipFill>
          <a:blip r:embed="rId2"/>
          <a:srcRect t="2463" b="13268"/>
          <a:stretch/>
        </p:blipFill>
        <p:spPr>
          <a:xfrm>
            <a:off x="1" y="10"/>
            <a:ext cx="12192000" cy="6857989"/>
          </a:xfrm>
          <a:prstGeom prst="rect">
            <a:avLst/>
          </a:prstGeom>
        </p:spPr>
      </p:pic>
      <p:sp>
        <p:nvSpPr>
          <p:cNvPr id="28" name="Rectangle 27">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B27C6-AA31-34BA-F40E-FCB1B2D692DE}"/>
              </a:ext>
            </a:extLst>
          </p:cNvPr>
          <p:cNvSpPr>
            <a:spLocks noGrp="1"/>
          </p:cNvSpPr>
          <p:nvPr>
            <p:ph type="ctrTitle"/>
          </p:nvPr>
        </p:nvSpPr>
        <p:spPr>
          <a:xfrm>
            <a:off x="1833541" y="990599"/>
            <a:ext cx="5619054" cy="4849091"/>
          </a:xfrm>
        </p:spPr>
        <p:txBody>
          <a:bodyPr anchor="ctr">
            <a:normAutofit/>
          </a:bodyPr>
          <a:lstStyle/>
          <a:p>
            <a:pPr algn="r"/>
            <a:r>
              <a:rPr lang="en-US" dirty="0">
                <a:solidFill>
                  <a:srgbClr val="FFFFFF"/>
                </a:solidFill>
              </a:rPr>
              <a:t>Singleness</a:t>
            </a:r>
            <a:endParaRPr lang="en-US">
              <a:solidFill>
                <a:srgbClr val="FFFFFF"/>
              </a:solidFill>
            </a:endParaRPr>
          </a:p>
        </p:txBody>
      </p:sp>
      <p:sp>
        <p:nvSpPr>
          <p:cNvPr id="3" name="Subtitle 2">
            <a:extLst>
              <a:ext uri="{FF2B5EF4-FFF2-40B4-BE49-F238E27FC236}">
                <a16:creationId xmlns:a16="http://schemas.microsoft.com/office/drawing/2014/main" id="{A3B5A481-57AB-ED41-3B3F-774EF7FD2E42}"/>
              </a:ext>
            </a:extLst>
          </p:cNvPr>
          <p:cNvSpPr>
            <a:spLocks noGrp="1"/>
          </p:cNvSpPr>
          <p:nvPr>
            <p:ph type="subTitle" idx="1"/>
          </p:nvPr>
        </p:nvSpPr>
        <p:spPr>
          <a:xfrm>
            <a:off x="8712865" y="1447799"/>
            <a:ext cx="3186522" cy="4076699"/>
          </a:xfrm>
        </p:spPr>
        <p:txBody>
          <a:bodyPr anchor="ctr">
            <a:normAutofit/>
          </a:bodyPr>
          <a:lstStyle/>
          <a:p>
            <a:r>
              <a:rPr lang="en-US" sz="2800" dirty="0">
                <a:solidFill>
                  <a:srgbClr val="FFFFFF"/>
                </a:solidFill>
                <a:latin typeface="Calibri" panose="020F0502020204030204" pitchFamily="34" charset="0"/>
                <a:cs typeface="Calibri" panose="020F0502020204030204" pitchFamily="34" charset="0"/>
              </a:rPr>
              <a:t>Northampton Methodist District</a:t>
            </a:r>
          </a:p>
          <a:p>
            <a:r>
              <a:rPr lang="en-US" sz="2800" dirty="0">
                <a:solidFill>
                  <a:srgbClr val="FFFFFF"/>
                </a:solidFill>
                <a:latin typeface="Calibri" panose="020F0502020204030204" pitchFamily="34" charset="0"/>
                <a:cs typeface="Calibri" panose="020F0502020204030204" pitchFamily="34" charset="0"/>
              </a:rPr>
              <a:t>Representative Session of the Synod</a:t>
            </a:r>
          </a:p>
          <a:p>
            <a:r>
              <a:rPr lang="en-US" sz="2800" dirty="0">
                <a:solidFill>
                  <a:srgbClr val="FFFFFF"/>
                </a:solidFill>
                <a:latin typeface="Calibri" panose="020F0502020204030204" pitchFamily="34" charset="0"/>
                <a:cs typeface="Calibri" panose="020F0502020204030204" pitchFamily="34" charset="0"/>
              </a:rPr>
              <a:t>10</a:t>
            </a:r>
            <a:r>
              <a:rPr lang="en-US" sz="2800" baseline="30000" dirty="0">
                <a:solidFill>
                  <a:srgbClr val="FFFFFF"/>
                </a:solidFill>
                <a:latin typeface="Calibri" panose="020F0502020204030204" pitchFamily="34" charset="0"/>
                <a:cs typeface="Calibri" panose="020F0502020204030204" pitchFamily="34" charset="0"/>
              </a:rPr>
              <a:t>th</a:t>
            </a:r>
            <a:r>
              <a:rPr lang="en-US" sz="2800" dirty="0">
                <a:solidFill>
                  <a:srgbClr val="FFFFFF"/>
                </a:solidFill>
                <a:latin typeface="Calibri" panose="020F0502020204030204" pitchFamily="34" charset="0"/>
                <a:cs typeface="Calibri" panose="020F0502020204030204" pitchFamily="34" charset="0"/>
              </a:rPr>
              <a:t> May 2025</a:t>
            </a:r>
          </a:p>
        </p:txBody>
      </p:sp>
      <p:cxnSp>
        <p:nvCxnSpPr>
          <p:cNvPr id="30" name="Straight Connector 29">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8612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ross on a hill&#10;&#10;AI-generated content may be incorrect.">
            <a:extLst>
              <a:ext uri="{FF2B5EF4-FFF2-40B4-BE49-F238E27FC236}">
                <a16:creationId xmlns:a16="http://schemas.microsoft.com/office/drawing/2014/main" id="{83DD4879-9FA7-34BE-FA31-A96EB756AE56}"/>
              </a:ext>
            </a:extLst>
          </p:cNvPr>
          <p:cNvPicPr>
            <a:picLocks noChangeAspect="1"/>
          </p:cNvPicPr>
          <p:nvPr/>
        </p:nvPicPr>
        <p:blipFill>
          <a:blip r:embed="rId2">
            <a:alphaModFix amt="20000"/>
          </a:blip>
          <a:srcRect l="22385" r="27215"/>
          <a:stretch/>
        </p:blipFill>
        <p:spPr>
          <a:xfrm>
            <a:off x="0" y="10"/>
            <a:ext cx="12192000" cy="6857990"/>
          </a:xfrm>
          <a:prstGeom prst="rect">
            <a:avLst/>
          </a:prstGeom>
        </p:spPr>
      </p:pic>
      <p:sp>
        <p:nvSpPr>
          <p:cNvPr id="2" name="TextBox 1">
            <a:extLst>
              <a:ext uri="{FF2B5EF4-FFF2-40B4-BE49-F238E27FC236}">
                <a16:creationId xmlns:a16="http://schemas.microsoft.com/office/drawing/2014/main" id="{C8E393FE-E36A-C3B2-C691-475CE13309A4}"/>
              </a:ext>
            </a:extLst>
          </p:cNvPr>
          <p:cNvSpPr txBox="1"/>
          <p:nvPr/>
        </p:nvSpPr>
        <p:spPr>
          <a:xfrm>
            <a:off x="716693" y="535767"/>
            <a:ext cx="10453816" cy="6063198"/>
          </a:xfrm>
          <a:prstGeom prst="rect">
            <a:avLst/>
          </a:prstGeom>
          <a:noFill/>
        </p:spPr>
        <p:txBody>
          <a:bodyPr wrap="square" rtlCol="0">
            <a:spAutoFit/>
          </a:bodyPr>
          <a:lstStyle/>
          <a:p>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“I have faced the shock of a congregation member who met me in the supermarket – it had never occurred to them that I would have to do ‘that sort of thing.’ It became clear that they also didn’t </a:t>
            </a:r>
            <a:r>
              <a:rPr lang="en-US" sz="2200" dirty="0" err="1">
                <a:latin typeface="Calibri" panose="020F0502020204030204" pitchFamily="34" charset="0"/>
                <a:cs typeface="Calibri" panose="020F0502020204030204" pitchFamily="34" charset="0"/>
              </a:rPr>
              <a:t>realise</a:t>
            </a:r>
            <a:r>
              <a:rPr lang="en-US" sz="2200" dirty="0">
                <a:latin typeface="Calibri" panose="020F0502020204030204" pitchFamily="34" charset="0"/>
                <a:cs typeface="Calibri" panose="020F0502020204030204" pitchFamily="34" charset="0"/>
              </a:rPr>
              <a:t> that I had to cook my own dinner, clean the Manse and manage the garden!”</a:t>
            </a:r>
          </a:p>
          <a:p>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“Conversely there has been the assumption that I will be available at all hours and on days off because I ‘have no family’, something which is profoundly untrue – I have no children but do have a large and scattered family.”</a:t>
            </a:r>
          </a:p>
          <a:p>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“At the other end of the scale is the seemingly innate assumption that my life is somehow less rich because I do not have a partner and that my goal must be to meet someone and have children.”</a:t>
            </a:r>
          </a:p>
          <a:p>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“People seem to think it is appropriate to make comments like ‘When are you getting married?’ ‘How are you still single?’ ‘We need to find you a man!’	(LE 2025)</a:t>
            </a:r>
          </a:p>
          <a:p>
            <a:endParaRPr lang="en-US" dirty="0"/>
          </a:p>
          <a:p>
            <a:endParaRPr lang="en-US" dirty="0"/>
          </a:p>
        </p:txBody>
      </p:sp>
      <p:sp>
        <p:nvSpPr>
          <p:cNvPr id="3" name="TextBox 2">
            <a:extLst>
              <a:ext uri="{FF2B5EF4-FFF2-40B4-BE49-F238E27FC236}">
                <a16:creationId xmlns:a16="http://schemas.microsoft.com/office/drawing/2014/main" id="{2A298DB8-39D8-9D25-2D4E-7656ED06A593}"/>
              </a:ext>
            </a:extLst>
          </p:cNvPr>
          <p:cNvSpPr txBox="1"/>
          <p:nvPr/>
        </p:nvSpPr>
        <p:spPr>
          <a:xfrm>
            <a:off x="3682315" y="160638"/>
            <a:ext cx="422601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Experiences of single people</a:t>
            </a:r>
          </a:p>
        </p:txBody>
      </p:sp>
    </p:spTree>
    <p:extLst>
      <p:ext uri="{BB962C8B-B14F-4D97-AF65-F5344CB8AC3E}">
        <p14:creationId xmlns:p14="http://schemas.microsoft.com/office/powerpoint/2010/main" val="1085844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ross on a hill&#10;&#10;AI-generated content may be incorrect.">
            <a:extLst>
              <a:ext uri="{FF2B5EF4-FFF2-40B4-BE49-F238E27FC236}">
                <a16:creationId xmlns:a16="http://schemas.microsoft.com/office/drawing/2014/main" id="{1C6AE8BB-63FF-406B-7A7F-F6387B2419A4}"/>
              </a:ext>
            </a:extLst>
          </p:cNvPr>
          <p:cNvPicPr>
            <a:picLocks noChangeAspect="1"/>
          </p:cNvPicPr>
          <p:nvPr/>
        </p:nvPicPr>
        <p:blipFill>
          <a:blip r:embed="rId2">
            <a:alphaModFix amt="20000"/>
          </a:blip>
          <a:srcRect l="22385" r="27215"/>
          <a:stretch/>
        </p:blipFill>
        <p:spPr>
          <a:xfrm>
            <a:off x="0" y="10"/>
            <a:ext cx="12192000" cy="6857990"/>
          </a:xfrm>
          <a:prstGeom prst="rect">
            <a:avLst/>
          </a:prstGeom>
        </p:spPr>
      </p:pic>
      <p:sp>
        <p:nvSpPr>
          <p:cNvPr id="3" name="TextBox 2">
            <a:extLst>
              <a:ext uri="{FF2B5EF4-FFF2-40B4-BE49-F238E27FC236}">
                <a16:creationId xmlns:a16="http://schemas.microsoft.com/office/drawing/2014/main" id="{652CE3AF-D944-F9C2-7698-1196CF58E4C9}"/>
              </a:ext>
            </a:extLst>
          </p:cNvPr>
          <p:cNvSpPr txBox="1"/>
          <p:nvPr/>
        </p:nvSpPr>
        <p:spPr>
          <a:xfrm>
            <a:off x="822542" y="1012954"/>
            <a:ext cx="10546915" cy="5386090"/>
          </a:xfrm>
          <a:prstGeom prst="rect">
            <a:avLst/>
          </a:prstGeom>
          <a:noFill/>
        </p:spPr>
        <p:txBody>
          <a:bodyPr wrap="square" rtlCol="0">
            <a:spAutoFit/>
          </a:bodyPr>
          <a:lstStyle/>
          <a:p>
            <a:endParaRPr lang="en-US" sz="20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A lay member’s story (shared with permission)</a:t>
            </a:r>
          </a:p>
          <a:p>
            <a:endParaRPr lang="en-US" sz="2400" b="1" dirty="0">
              <a:latin typeface="Calibri" panose="020F0502020204030204" pitchFamily="34" charset="0"/>
              <a:cs typeface="Calibri" panose="020F0502020204030204" pitchFamily="34" charset="0"/>
            </a:endParaRPr>
          </a:p>
          <a:p>
            <a:pPr>
              <a:lnSpc>
                <a:spcPct val="150000"/>
              </a:lnSpc>
            </a:pPr>
            <a:r>
              <a:rPr lang="en-US" sz="2400" dirty="0">
                <a:latin typeface="Calibri" panose="020F0502020204030204" pitchFamily="34" charset="0"/>
                <a:cs typeface="Calibri" panose="020F0502020204030204" pitchFamily="34" charset="0"/>
              </a:rPr>
              <a:t>“After my separation from my husband and our subsequent divorce, I was left to bring up my 2 year old daughter alone. I had hoped that church would be a loving and safe space for me in the midst of the trauma. However, sadly this was not the case. People didn’t know what to say to me so they didn’t speak to me at all. I felt like a pariah and as if I had done something wrong. That it was my fault. I started to attend church less frequently.”</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398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3815BE95-1337-20E2-B2EF-5DA486F72F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95A0A16-276B-C462-C654-9B7718E51ECE}"/>
              </a:ext>
            </a:extLst>
          </p:cNvPr>
          <p:cNvSpPr txBox="1"/>
          <p:nvPr/>
        </p:nvSpPr>
        <p:spPr>
          <a:xfrm>
            <a:off x="373012" y="930174"/>
            <a:ext cx="8487209" cy="3294969"/>
          </a:xfrm>
          <a:prstGeom prst="rect">
            <a:avLst/>
          </a:prstGeom>
        </p:spPr>
        <p:txBody>
          <a:bodyPr vert="horz" lIns="91440" tIns="45720" rIns="91440" bIns="45720" rtlCol="0">
            <a:normAutofit fontScale="77500" lnSpcReduction="20000"/>
          </a:bodyPr>
          <a:lstStyle/>
          <a:p>
            <a:pPr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endParaRPr lang="en-US" dirty="0"/>
          </a:p>
          <a:p>
            <a:pPr>
              <a:lnSpc>
                <a:spcPct val="110000"/>
              </a:lnSpc>
              <a:spcAft>
                <a:spcPts val="600"/>
              </a:spcAft>
            </a:pPr>
            <a:endParaRPr lang="en-US" sz="4000" b="1" dirty="0">
              <a:latin typeface="Calibri" panose="020F0502020204030204" pitchFamily="34" charset="0"/>
              <a:cs typeface="Calibri" panose="020F0502020204030204" pitchFamily="34" charset="0"/>
            </a:endParaRPr>
          </a:p>
          <a:p>
            <a:pPr>
              <a:lnSpc>
                <a:spcPct val="110000"/>
              </a:lnSpc>
              <a:spcAft>
                <a:spcPts val="600"/>
              </a:spcAft>
            </a:pPr>
            <a:endParaRPr lang="en-US" sz="4000" b="1" dirty="0">
              <a:latin typeface="Calibri" panose="020F0502020204030204" pitchFamily="34" charset="0"/>
              <a:cs typeface="Calibri" panose="020F0502020204030204" pitchFamily="34" charset="0"/>
            </a:endParaRPr>
          </a:p>
          <a:p>
            <a:pPr>
              <a:lnSpc>
                <a:spcPct val="110000"/>
              </a:lnSpc>
              <a:spcAft>
                <a:spcPts val="600"/>
              </a:spcAft>
            </a:pPr>
            <a:r>
              <a:rPr lang="en-US" sz="6400" b="1" dirty="0">
                <a:latin typeface="Calibri" panose="020F0502020204030204" pitchFamily="34" charset="0"/>
                <a:cs typeface="Calibri" panose="020F0502020204030204" pitchFamily="34" charset="0"/>
              </a:rPr>
              <a:t>Further experiences </a:t>
            </a:r>
          </a:p>
          <a:p>
            <a:pPr>
              <a:lnSpc>
                <a:spcPct val="110000"/>
              </a:lnSpc>
              <a:spcAft>
                <a:spcPts val="600"/>
              </a:spcAft>
            </a:pPr>
            <a:r>
              <a:rPr lang="en-US" sz="6400" b="1" dirty="0">
                <a:latin typeface="Calibri" panose="020F0502020204030204" pitchFamily="34" charset="0"/>
                <a:cs typeface="Calibri" panose="020F0502020204030204" pitchFamily="34" charset="0"/>
              </a:rPr>
              <a:t>of single people in church</a:t>
            </a:r>
          </a:p>
          <a:p>
            <a:pPr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endParaRPr lang="en-US" dirty="0"/>
          </a:p>
          <a:p>
            <a:pPr marL="342900" indent="-228600">
              <a:lnSpc>
                <a:spcPct val="110000"/>
              </a:lnSpc>
              <a:spcAft>
                <a:spcPts val="600"/>
              </a:spcAft>
              <a:buFont typeface="Arial" panose="020B0604020202020204" pitchFamily="34" charset="0"/>
              <a:buChar char="•"/>
            </a:pPr>
            <a:endParaRPr lang="en-US" dirty="0"/>
          </a:p>
        </p:txBody>
      </p:sp>
      <p:pic>
        <p:nvPicPr>
          <p:cNvPr id="7" name="Picture 6" descr="A cross on a hill&#10;&#10;AI-generated content may be incorrect.">
            <a:extLst>
              <a:ext uri="{FF2B5EF4-FFF2-40B4-BE49-F238E27FC236}">
                <a16:creationId xmlns:a16="http://schemas.microsoft.com/office/drawing/2014/main" id="{C6FE5F78-E3C8-F18E-2AC4-0F304B3A30E6}"/>
              </a:ext>
            </a:extLst>
          </p:cNvPr>
          <p:cNvPicPr>
            <a:picLocks noChangeAspect="1"/>
          </p:cNvPicPr>
          <p:nvPr/>
        </p:nvPicPr>
        <p:blipFill>
          <a:blip r:embed="rId2"/>
          <a:srcRect l="22385" r="27215"/>
          <a:stretch/>
        </p:blipFill>
        <p:spPr>
          <a:xfrm>
            <a:off x="7583424" y="10"/>
            <a:ext cx="4608576" cy="6857990"/>
          </a:xfrm>
          <a:prstGeom prst="rect">
            <a:avLst/>
          </a:prstGeom>
        </p:spPr>
      </p:pic>
    </p:spTree>
    <p:extLst>
      <p:ext uri="{BB962C8B-B14F-4D97-AF65-F5344CB8AC3E}">
        <p14:creationId xmlns:p14="http://schemas.microsoft.com/office/powerpoint/2010/main" val="423761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ross on a hill&#10;&#10;AI-generated content may be incorrect.">
            <a:extLst>
              <a:ext uri="{FF2B5EF4-FFF2-40B4-BE49-F238E27FC236}">
                <a16:creationId xmlns:a16="http://schemas.microsoft.com/office/drawing/2014/main" id="{EADCE047-1AE9-3B84-FA48-DBB224863AC7}"/>
              </a:ext>
            </a:extLst>
          </p:cNvPr>
          <p:cNvPicPr>
            <a:picLocks noChangeAspect="1"/>
          </p:cNvPicPr>
          <p:nvPr/>
        </p:nvPicPr>
        <p:blipFill>
          <a:blip r:embed="rId2">
            <a:alphaModFix amt="20000"/>
          </a:blip>
          <a:srcRect t="25000"/>
          <a:stretch/>
        </p:blipFill>
        <p:spPr>
          <a:xfrm>
            <a:off x="20" y="10"/>
            <a:ext cx="12191979" cy="6857989"/>
          </a:xfrm>
          <a:prstGeom prst="rect">
            <a:avLst/>
          </a:prstGeom>
        </p:spPr>
      </p:pic>
      <p:sp>
        <p:nvSpPr>
          <p:cNvPr id="3" name="TextBox 2">
            <a:extLst>
              <a:ext uri="{FF2B5EF4-FFF2-40B4-BE49-F238E27FC236}">
                <a16:creationId xmlns:a16="http://schemas.microsoft.com/office/drawing/2014/main" id="{1CC983F0-1303-4650-31F4-91097E7709EE}"/>
              </a:ext>
            </a:extLst>
          </p:cNvPr>
          <p:cNvSpPr txBox="1"/>
          <p:nvPr/>
        </p:nvSpPr>
        <p:spPr>
          <a:xfrm>
            <a:off x="819807" y="1225689"/>
            <a:ext cx="10893972" cy="563231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The Singleness Report (2024) and some highlights</a:t>
            </a:r>
          </a:p>
          <a:p>
            <a:endParaRPr lang="en-US" sz="32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The Faith and Order Committee brought a report on Singleness to the Conference of 2024.</a:t>
            </a:r>
          </a:p>
          <a:p>
            <a:pPr marL="342900" indent="-3429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It includes an introduction, some biblical insights, some resources from Methodist History and some practical guidance. It is hoped that this will be just the beginning of conversations around this issue.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b="1" dirty="0">
              <a:latin typeface="Calibri" panose="020F0502020204030204" pitchFamily="34" charset="0"/>
              <a:cs typeface="Calibri" panose="020F0502020204030204" pitchFamily="34" charset="0"/>
            </a:endParaRPr>
          </a:p>
          <a:p>
            <a:endParaRPr lang="en-US" sz="3200" b="1" dirty="0">
              <a:latin typeface="Calibri" panose="020F0502020204030204" pitchFamily="34" charset="0"/>
              <a:cs typeface="Calibri" panose="020F0502020204030204" pitchFamily="34" charset="0"/>
            </a:endParaRPr>
          </a:p>
          <a:p>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747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ross on a hill&#10;&#10;AI-generated content may be incorrect.">
            <a:extLst>
              <a:ext uri="{FF2B5EF4-FFF2-40B4-BE49-F238E27FC236}">
                <a16:creationId xmlns:a16="http://schemas.microsoft.com/office/drawing/2014/main" id="{2970C5EF-60B5-4EEA-EFFC-D6B1E99D7E80}"/>
              </a:ext>
            </a:extLst>
          </p:cNvPr>
          <p:cNvPicPr>
            <a:picLocks noChangeAspect="1"/>
          </p:cNvPicPr>
          <p:nvPr/>
        </p:nvPicPr>
        <p:blipFill>
          <a:blip r:embed="rId2">
            <a:alphaModFix amt="20000"/>
          </a:blip>
          <a:srcRect t="25000"/>
          <a:stretch/>
        </p:blipFill>
        <p:spPr>
          <a:xfrm>
            <a:off x="20" y="10"/>
            <a:ext cx="12191979" cy="6857989"/>
          </a:xfrm>
          <a:prstGeom prst="rect">
            <a:avLst/>
          </a:prstGeom>
        </p:spPr>
      </p:pic>
      <p:sp>
        <p:nvSpPr>
          <p:cNvPr id="3" name="TextBox 2">
            <a:extLst>
              <a:ext uri="{FF2B5EF4-FFF2-40B4-BE49-F238E27FC236}">
                <a16:creationId xmlns:a16="http://schemas.microsoft.com/office/drawing/2014/main" id="{4404E44C-A78A-CCF8-C862-34449D69EEC8}"/>
              </a:ext>
            </a:extLst>
          </p:cNvPr>
          <p:cNvSpPr txBox="1"/>
          <p:nvPr/>
        </p:nvSpPr>
        <p:spPr>
          <a:xfrm>
            <a:off x="599090" y="315310"/>
            <a:ext cx="10909738" cy="6124754"/>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Practical guidance from the Report</a:t>
            </a:r>
          </a:p>
          <a:p>
            <a:endParaRPr lang="en-US" sz="2800" b="1"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The Committee suggested that Local Churches might:</a:t>
            </a:r>
          </a:p>
          <a:p>
            <a:endParaRPr lang="en-US" sz="2800" dirty="0">
              <a:latin typeface="Calibri" panose="020F0502020204030204" pitchFamily="34" charset="0"/>
              <a:cs typeface="Calibri" panose="020F0502020204030204" pitchFamily="34" charset="0"/>
            </a:endParaRPr>
          </a:p>
          <a:p>
            <a:pPr marL="514350" indent="-514350">
              <a:buAutoNum type="alphaLcParenR"/>
            </a:pPr>
            <a:r>
              <a:rPr lang="en-US" sz="2800" dirty="0">
                <a:latin typeface="Calibri" panose="020F0502020204030204" pitchFamily="34" charset="0"/>
                <a:cs typeface="Calibri" panose="020F0502020204030204" pitchFamily="34" charset="0"/>
              </a:rPr>
              <a:t>Reflect on who is single within congregations:</a:t>
            </a:r>
          </a:p>
          <a:p>
            <a:endParaRPr lang="en-US" sz="2800" dirty="0">
              <a:latin typeface="Calibri" panose="020F0502020204030204" pitchFamily="34" charset="0"/>
              <a:cs typeface="Calibri" panose="020F0502020204030204" pitchFamily="34" charset="0"/>
            </a:endParaRPr>
          </a:p>
          <a:p>
            <a:pPr marL="971550" lvl="1" indent="-514350">
              <a:buFont typeface="Arial" panose="020B0604020202020204" pitchFamily="34" charset="0"/>
              <a:buChar char="•"/>
            </a:pPr>
            <a:r>
              <a:rPr lang="en-US" sz="2800" dirty="0">
                <a:latin typeface="Calibri" panose="020F0502020204030204" pitchFamily="34" charset="0"/>
                <a:cs typeface="Calibri" panose="020F0502020204030204" pitchFamily="34" charset="0"/>
              </a:rPr>
              <a:t>Think about different forms of singleness and differing needs.</a:t>
            </a:r>
          </a:p>
          <a:p>
            <a:pPr marL="971550" lvl="1" indent="-514350">
              <a:buFont typeface="Arial" panose="020B0604020202020204" pitchFamily="34" charset="0"/>
              <a:buChar char="•"/>
            </a:pPr>
            <a:r>
              <a:rPr lang="en-US" sz="2800" dirty="0">
                <a:latin typeface="Calibri" panose="020F0502020204030204" pitchFamily="34" charset="0"/>
                <a:cs typeface="Calibri" panose="020F0502020204030204" pitchFamily="34" charset="0"/>
              </a:rPr>
              <a:t>Each person will have their own needs and experience of singleness. As always, we need to be looking at the whole person, loved and valued children of God.</a:t>
            </a:r>
          </a:p>
          <a:p>
            <a:pPr marL="971550" lvl="1" indent="-514350">
              <a:buFont typeface="Arial" panose="020B0604020202020204" pitchFamily="34" charset="0"/>
              <a:buChar char="•"/>
            </a:pPr>
            <a:r>
              <a:rPr lang="en-US" sz="2800" dirty="0">
                <a:latin typeface="Calibri" panose="020F0502020204030204" pitchFamily="34" charset="0"/>
                <a:cs typeface="Calibri" panose="020F0502020204030204" pitchFamily="34" charset="0"/>
              </a:rPr>
              <a:t>Always seek to avoid unhelpful assumptions about the circumstances and experiences of others.</a:t>
            </a:r>
          </a:p>
          <a:p>
            <a:pPr marL="45720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4636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1AE073-D16C-789E-2162-39BBC7D49D9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0ECD9F3-4543-E41D-F09A-6C15466E5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78EC097-ADA7-5B0B-F291-6DB71D377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ross on a hill&#10;&#10;AI-generated content may be incorrect.">
            <a:extLst>
              <a:ext uri="{FF2B5EF4-FFF2-40B4-BE49-F238E27FC236}">
                <a16:creationId xmlns:a16="http://schemas.microsoft.com/office/drawing/2014/main" id="{6E0C219F-ED27-7BDB-CBBF-66B9E7080FD1}"/>
              </a:ext>
            </a:extLst>
          </p:cNvPr>
          <p:cNvPicPr>
            <a:picLocks noChangeAspect="1"/>
          </p:cNvPicPr>
          <p:nvPr/>
        </p:nvPicPr>
        <p:blipFill>
          <a:blip r:embed="rId2">
            <a:alphaModFix amt="20000"/>
          </a:blip>
          <a:srcRect t="25000"/>
          <a:stretch/>
        </p:blipFill>
        <p:spPr>
          <a:xfrm>
            <a:off x="20" y="10"/>
            <a:ext cx="12191979" cy="6857989"/>
          </a:xfrm>
          <a:prstGeom prst="rect">
            <a:avLst/>
          </a:prstGeom>
        </p:spPr>
      </p:pic>
      <p:sp>
        <p:nvSpPr>
          <p:cNvPr id="4" name="TextBox 3">
            <a:extLst>
              <a:ext uri="{FF2B5EF4-FFF2-40B4-BE49-F238E27FC236}">
                <a16:creationId xmlns:a16="http://schemas.microsoft.com/office/drawing/2014/main" id="{54EF0A90-7288-C941-9663-D46F8CB2C8C9}"/>
              </a:ext>
            </a:extLst>
          </p:cNvPr>
          <p:cNvSpPr txBox="1"/>
          <p:nvPr/>
        </p:nvSpPr>
        <p:spPr>
          <a:xfrm>
            <a:off x="336311" y="0"/>
            <a:ext cx="11855669" cy="6555641"/>
          </a:xfrm>
          <a:prstGeom prst="rect">
            <a:avLst/>
          </a:prstGeom>
          <a:noFill/>
        </p:spPr>
        <p:txBody>
          <a:bodyPr wrap="square">
            <a:spAutoFit/>
          </a:bodyPr>
          <a:lstStyle/>
          <a:p>
            <a:pPr lvl="1"/>
            <a:endParaRPr lang="en-US" sz="2800" dirty="0">
              <a:latin typeface="Calibri" panose="020F0502020204030204" pitchFamily="34" charset="0"/>
              <a:cs typeface="Calibri" panose="020F0502020204030204" pitchFamily="34" charset="0"/>
            </a:endParaRPr>
          </a:p>
          <a:p>
            <a:pPr marL="514350" indent="-514350">
              <a:buAutoNum type="alphaLcParenR" startAt="2"/>
            </a:pPr>
            <a:r>
              <a:rPr lang="en-US" sz="2800" dirty="0">
                <a:latin typeface="Calibri" panose="020F0502020204030204" pitchFamily="34" charset="0"/>
                <a:cs typeface="Calibri" panose="020F0502020204030204" pitchFamily="34" charset="0"/>
              </a:rPr>
              <a:t>Reflect on inclusion:</a:t>
            </a:r>
          </a:p>
          <a:p>
            <a:pPr marL="514350" indent="-514350">
              <a:buFont typeface="Arial" panose="020B0604020202020204" pitchFamily="34" charset="0"/>
              <a:buChar char="•"/>
            </a:pPr>
            <a:r>
              <a:rPr lang="en-US" sz="2800" dirty="0">
                <a:latin typeface="Calibri" panose="020F0502020204030204" pitchFamily="34" charset="0"/>
                <a:cs typeface="Calibri" panose="020F0502020204030204" pitchFamily="34" charset="0"/>
              </a:rPr>
              <a:t>How are those who are single welcomed into your congregation?</a:t>
            </a:r>
          </a:p>
          <a:p>
            <a:pPr marL="514350" indent="-514350">
              <a:buFont typeface="Arial" panose="020B0604020202020204" pitchFamily="34" charset="0"/>
              <a:buChar char="•"/>
            </a:pPr>
            <a:r>
              <a:rPr lang="en-US" sz="2800" dirty="0">
                <a:latin typeface="Calibri" panose="020F0502020204030204" pitchFamily="34" charset="0"/>
                <a:cs typeface="Calibri" panose="020F0502020204030204" pitchFamily="34" charset="0"/>
              </a:rPr>
              <a:t>Are single people included in the social life of the church?</a:t>
            </a:r>
          </a:p>
          <a:p>
            <a:pPr marL="514350" indent="-514350">
              <a:buFont typeface="Arial" panose="020B0604020202020204" pitchFamily="34" charset="0"/>
              <a:buChar char="•"/>
            </a:pPr>
            <a:r>
              <a:rPr lang="en-US" sz="2800" dirty="0">
                <a:latin typeface="Calibri" panose="020F0502020204030204" pitchFamily="34" charset="0"/>
                <a:cs typeface="Calibri" panose="020F0502020204030204" pitchFamily="34" charset="0"/>
              </a:rPr>
              <a:t>What might it mean to move beyond welcoming single people to their full belonging and participation?</a:t>
            </a:r>
          </a:p>
          <a:p>
            <a:pPr marL="514350" indent="-51435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514350" indent="-514350">
              <a:buAutoNum type="alphaLcParenR" startAt="3"/>
            </a:pPr>
            <a:r>
              <a:rPr lang="en-US" sz="2800" dirty="0">
                <a:latin typeface="Calibri" panose="020F0502020204030204" pitchFamily="34" charset="0"/>
                <a:cs typeface="Calibri" panose="020F0502020204030204" pitchFamily="34" charset="0"/>
              </a:rPr>
              <a:t>Reflect on language:</a:t>
            </a:r>
          </a:p>
          <a:p>
            <a:pPr marL="514350" indent="-514350">
              <a:buFont typeface="Arial" panose="020B0604020202020204" pitchFamily="34" charset="0"/>
              <a:buChar char="•"/>
            </a:pPr>
            <a:r>
              <a:rPr lang="en-US" sz="2800" dirty="0">
                <a:latin typeface="Calibri" panose="020F0502020204030204" pitchFamily="34" charset="0"/>
                <a:cs typeface="Calibri" panose="020F0502020204030204" pitchFamily="34" charset="0"/>
              </a:rPr>
              <a:t>What messages are we giving out in our publications, through our social and other media, through posters on our walls, our newsletters and other communications?</a:t>
            </a:r>
          </a:p>
          <a:p>
            <a:pPr marL="514350" indent="-514350">
              <a:buFont typeface="Arial" panose="020B0604020202020204" pitchFamily="34" charset="0"/>
              <a:buChar char="•"/>
            </a:pPr>
            <a:r>
              <a:rPr lang="en-US" sz="2800" dirty="0">
                <a:latin typeface="Calibri" panose="020F0502020204030204" pitchFamily="34" charset="0"/>
                <a:cs typeface="Calibri" panose="020F0502020204030204" pitchFamily="34" charset="0"/>
              </a:rPr>
              <a:t>How is the word ‘family’ used within the church?</a:t>
            </a:r>
          </a:p>
          <a:p>
            <a:pPr marL="514350" indent="-514350">
              <a:buFont typeface="Arial" panose="020B0604020202020204" pitchFamily="34" charset="0"/>
              <a:buChar char="•"/>
            </a:pPr>
            <a:r>
              <a:rPr lang="en-US" sz="2800" dirty="0">
                <a:latin typeface="Calibri" panose="020F0502020204030204" pitchFamily="34" charset="0"/>
                <a:cs typeface="Calibri" panose="020F0502020204030204" pitchFamily="34" charset="0"/>
              </a:rPr>
              <a:t>What messages about relationships are preached upon?</a:t>
            </a:r>
          </a:p>
          <a:p>
            <a:pPr marL="514350" indent="-514350">
              <a:buFont typeface="Arial" panose="020B0604020202020204" pitchFamily="34" charset="0"/>
              <a:buChar char="•"/>
            </a:pPr>
            <a:r>
              <a:rPr lang="en-US" sz="2800" dirty="0">
                <a:latin typeface="Calibri" panose="020F0502020204030204" pitchFamily="34" charset="0"/>
                <a:cs typeface="Calibri" panose="020F0502020204030204" pitchFamily="34" charset="0"/>
              </a:rPr>
              <a:t>Are there sometimes unhelpful assumptions made of a ‘normative’ position in our language? How might these be countered?</a:t>
            </a:r>
          </a:p>
        </p:txBody>
      </p:sp>
    </p:spTree>
    <p:extLst>
      <p:ext uri="{BB962C8B-B14F-4D97-AF65-F5344CB8AC3E}">
        <p14:creationId xmlns:p14="http://schemas.microsoft.com/office/powerpoint/2010/main" val="326716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C815F6-4276-4BEF-6D9E-9FC7273C738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0EB734F-93ED-16E9-4CD6-95FDFE1C0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9F66CE-A993-333D-B5D3-9B78890B5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ross on a hill&#10;&#10;AI-generated content may be incorrect.">
            <a:extLst>
              <a:ext uri="{FF2B5EF4-FFF2-40B4-BE49-F238E27FC236}">
                <a16:creationId xmlns:a16="http://schemas.microsoft.com/office/drawing/2014/main" id="{2EFC76D7-06B6-FFD1-3A1D-FF80865F4069}"/>
              </a:ext>
            </a:extLst>
          </p:cNvPr>
          <p:cNvPicPr>
            <a:picLocks noChangeAspect="1"/>
          </p:cNvPicPr>
          <p:nvPr/>
        </p:nvPicPr>
        <p:blipFill>
          <a:blip r:embed="rId2">
            <a:alphaModFix amt="20000"/>
          </a:blip>
          <a:srcRect t="25000"/>
          <a:stretch/>
        </p:blipFill>
        <p:spPr>
          <a:xfrm>
            <a:off x="20" y="10"/>
            <a:ext cx="12191979" cy="6857989"/>
          </a:xfrm>
          <a:prstGeom prst="rect">
            <a:avLst/>
          </a:prstGeom>
        </p:spPr>
      </p:pic>
      <p:sp>
        <p:nvSpPr>
          <p:cNvPr id="4" name="TextBox 3">
            <a:extLst>
              <a:ext uri="{FF2B5EF4-FFF2-40B4-BE49-F238E27FC236}">
                <a16:creationId xmlns:a16="http://schemas.microsoft.com/office/drawing/2014/main" id="{DFA85013-11CF-4D28-BD30-389569628B03}"/>
              </a:ext>
            </a:extLst>
          </p:cNvPr>
          <p:cNvSpPr txBox="1"/>
          <p:nvPr/>
        </p:nvSpPr>
        <p:spPr>
          <a:xfrm>
            <a:off x="168165" y="709447"/>
            <a:ext cx="11855669" cy="5693866"/>
          </a:xfrm>
          <a:prstGeom prst="rect">
            <a:avLst/>
          </a:prstGeom>
          <a:noFill/>
        </p:spPr>
        <p:txBody>
          <a:bodyPr wrap="square">
            <a:spAutoFit/>
          </a:bodyPr>
          <a:lstStyle/>
          <a:p>
            <a:pPr lvl="1"/>
            <a:r>
              <a:rPr lang="en-US" sz="2800" dirty="0">
                <a:latin typeface="Calibri" panose="020F0502020204030204" pitchFamily="34" charset="0"/>
                <a:cs typeface="Calibri" panose="020F0502020204030204" pitchFamily="34" charset="0"/>
              </a:rPr>
              <a:t>d) Reflect on leadership:</a:t>
            </a:r>
          </a:p>
          <a:p>
            <a:pPr lvl="1"/>
            <a:endParaRPr lang="en-US" sz="2800" dirty="0">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How is the demographic of your congregation reflected in your leadership?</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How might everyone be encouraged to identify their gifts and serve God in the church?</a:t>
            </a:r>
          </a:p>
          <a:p>
            <a:pPr marL="914400" lvl="1"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lvl="1"/>
            <a:r>
              <a:rPr lang="en-US" sz="2800" dirty="0">
                <a:latin typeface="Calibri" panose="020F0502020204030204" pitchFamily="34" charset="0"/>
                <a:cs typeface="Calibri" panose="020F0502020204030204" pitchFamily="34" charset="0"/>
              </a:rPr>
              <a:t>e) Be attentive to events that may be more difficult for those who are single:</a:t>
            </a:r>
          </a:p>
          <a:p>
            <a:pPr marL="914400" lvl="1"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Mothering Sunday</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Father’s Day</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‘Family services’</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Parenting or Marriage courses</a:t>
            </a:r>
          </a:p>
        </p:txBody>
      </p:sp>
    </p:spTree>
    <p:extLst>
      <p:ext uri="{BB962C8B-B14F-4D97-AF65-F5344CB8AC3E}">
        <p14:creationId xmlns:p14="http://schemas.microsoft.com/office/powerpoint/2010/main" val="29903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5A9C82-0E8F-8F7F-27C2-EE12A528C8B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1BF69D4-9FDC-C8A6-71C8-FBE41FDAD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40EC0B-0ADA-BE35-29B2-95003A526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ross on a hill&#10;&#10;AI-generated content may be incorrect.">
            <a:extLst>
              <a:ext uri="{FF2B5EF4-FFF2-40B4-BE49-F238E27FC236}">
                <a16:creationId xmlns:a16="http://schemas.microsoft.com/office/drawing/2014/main" id="{07629550-96E5-3131-F78B-FA7A338E83DD}"/>
              </a:ext>
            </a:extLst>
          </p:cNvPr>
          <p:cNvPicPr>
            <a:picLocks noChangeAspect="1"/>
          </p:cNvPicPr>
          <p:nvPr/>
        </p:nvPicPr>
        <p:blipFill>
          <a:blip r:embed="rId2">
            <a:alphaModFix amt="20000"/>
          </a:blip>
          <a:srcRect t="25000"/>
          <a:stretch/>
        </p:blipFill>
        <p:spPr>
          <a:xfrm>
            <a:off x="20" y="10"/>
            <a:ext cx="12191979" cy="6857989"/>
          </a:xfrm>
          <a:prstGeom prst="rect">
            <a:avLst/>
          </a:prstGeom>
        </p:spPr>
      </p:pic>
      <p:sp>
        <p:nvSpPr>
          <p:cNvPr id="4" name="TextBox 3">
            <a:extLst>
              <a:ext uri="{FF2B5EF4-FFF2-40B4-BE49-F238E27FC236}">
                <a16:creationId xmlns:a16="http://schemas.microsoft.com/office/drawing/2014/main" id="{62808801-411F-CE77-3AB0-BF3660BDC658}"/>
              </a:ext>
            </a:extLst>
          </p:cNvPr>
          <p:cNvSpPr txBox="1"/>
          <p:nvPr/>
        </p:nvSpPr>
        <p:spPr>
          <a:xfrm>
            <a:off x="-126124" y="2721114"/>
            <a:ext cx="11855669" cy="707886"/>
          </a:xfrm>
          <a:prstGeom prst="rect">
            <a:avLst/>
          </a:prstGeom>
          <a:noFill/>
        </p:spPr>
        <p:txBody>
          <a:bodyPr wrap="square">
            <a:spAutoFit/>
          </a:bodyPr>
          <a:lstStyle/>
          <a:p>
            <a:pPr lvl="1" algn="ctr"/>
            <a:r>
              <a:rPr lang="en-US" sz="4000" b="1" dirty="0">
                <a:latin typeface="Calibri" panose="020F0502020204030204" pitchFamily="34" charset="0"/>
                <a:cs typeface="Calibri" panose="020F0502020204030204" pitchFamily="34" charset="0"/>
              </a:rPr>
              <a:t>Time for conversation</a:t>
            </a:r>
          </a:p>
        </p:txBody>
      </p:sp>
    </p:spTree>
    <p:extLst>
      <p:ext uri="{BB962C8B-B14F-4D97-AF65-F5344CB8AC3E}">
        <p14:creationId xmlns:p14="http://schemas.microsoft.com/office/powerpoint/2010/main" val="302802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4AA204-388C-D65E-92CB-53CD6EC824A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EFBB456-A865-8F73-10C9-E32D7CA31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19EDF8-C68D-85FC-4CBC-90D02E701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ross on a hill&#10;&#10;AI-generated content may be incorrect.">
            <a:extLst>
              <a:ext uri="{FF2B5EF4-FFF2-40B4-BE49-F238E27FC236}">
                <a16:creationId xmlns:a16="http://schemas.microsoft.com/office/drawing/2014/main" id="{F7AD04FB-0A6E-055C-9E42-8AA9E6074C8E}"/>
              </a:ext>
            </a:extLst>
          </p:cNvPr>
          <p:cNvPicPr>
            <a:picLocks noChangeAspect="1"/>
          </p:cNvPicPr>
          <p:nvPr/>
        </p:nvPicPr>
        <p:blipFill>
          <a:blip r:embed="rId2">
            <a:alphaModFix amt="20000"/>
          </a:blip>
          <a:srcRect t="25000"/>
          <a:stretch/>
        </p:blipFill>
        <p:spPr>
          <a:xfrm>
            <a:off x="20" y="10"/>
            <a:ext cx="12191979" cy="6857989"/>
          </a:xfrm>
          <a:prstGeom prst="rect">
            <a:avLst/>
          </a:prstGeom>
        </p:spPr>
      </p:pic>
      <p:sp>
        <p:nvSpPr>
          <p:cNvPr id="4" name="TextBox 3">
            <a:extLst>
              <a:ext uri="{FF2B5EF4-FFF2-40B4-BE49-F238E27FC236}">
                <a16:creationId xmlns:a16="http://schemas.microsoft.com/office/drawing/2014/main" id="{13B0EBD9-9CA9-CFAF-BEF7-E49ADC1D989D}"/>
              </a:ext>
            </a:extLst>
          </p:cNvPr>
          <p:cNvSpPr txBox="1"/>
          <p:nvPr/>
        </p:nvSpPr>
        <p:spPr>
          <a:xfrm>
            <a:off x="168165" y="275348"/>
            <a:ext cx="11855669" cy="6740307"/>
          </a:xfrm>
          <a:prstGeom prst="rect">
            <a:avLst/>
          </a:prstGeom>
          <a:noFill/>
        </p:spPr>
        <p:txBody>
          <a:bodyPr wrap="square">
            <a:spAutoFit/>
          </a:bodyPr>
          <a:lstStyle/>
          <a:p>
            <a:pPr lvl="1"/>
            <a:r>
              <a:rPr lang="en-US" sz="2400" b="1" dirty="0">
                <a:latin typeface="Calibri" panose="020F0502020204030204" pitchFamily="34" charset="0"/>
                <a:cs typeface="Calibri" panose="020F0502020204030204" pitchFamily="34" charset="0"/>
              </a:rPr>
              <a:t>Conversation starters:</a:t>
            </a:r>
          </a:p>
          <a:p>
            <a:pPr lvl="1"/>
            <a:endParaRPr lang="en-US" sz="2400" b="1" dirty="0">
              <a:latin typeface="Calibri" panose="020F0502020204030204" pitchFamily="34" charset="0"/>
              <a:cs typeface="Calibri" panose="020F0502020204030204" pitchFamily="34" charset="0"/>
            </a:endParaRPr>
          </a:p>
          <a:p>
            <a:pPr marL="914400" lvl="1" indent="-457200">
              <a:buFont typeface="+mj-lt"/>
              <a:buAutoNum type="arabicPeriod"/>
            </a:pPr>
            <a:r>
              <a:rPr lang="en-US" sz="2400" dirty="0">
                <a:latin typeface="Calibri" panose="020F0502020204030204" pitchFamily="34" charset="0"/>
                <a:cs typeface="Calibri" panose="020F0502020204030204" pitchFamily="34" charset="0"/>
              </a:rPr>
              <a:t>What has struck you most about the presentation?</a:t>
            </a:r>
          </a:p>
          <a:p>
            <a:pPr marL="914400" lvl="1" indent="-457200">
              <a:buFont typeface="+mj-lt"/>
              <a:buAutoNum type="arabicPeriod"/>
            </a:pPr>
            <a:endParaRPr lang="en-US" sz="2400" dirty="0">
              <a:latin typeface="Calibri" panose="020F0502020204030204" pitchFamily="34" charset="0"/>
              <a:cs typeface="Calibri" panose="020F0502020204030204" pitchFamily="34" charset="0"/>
            </a:endParaRPr>
          </a:p>
          <a:p>
            <a:pPr marL="914400" lvl="1" indent="-457200">
              <a:buFont typeface="+mj-lt"/>
              <a:buAutoNum type="arabicPeriod"/>
            </a:pPr>
            <a:r>
              <a:rPr lang="en-US" sz="2400" dirty="0">
                <a:latin typeface="Calibri" panose="020F0502020204030204" pitchFamily="34" charset="0"/>
                <a:cs typeface="Calibri" panose="020F0502020204030204" pitchFamily="34" charset="0"/>
              </a:rPr>
              <a:t>Have you encountered some of the unhelpful assumptions outlined? As far as you feel comfortable, share those experiences.</a:t>
            </a:r>
          </a:p>
          <a:p>
            <a:pPr marL="914400" lvl="1" indent="-457200">
              <a:buFont typeface="+mj-lt"/>
              <a:buAutoNum type="arabicPeriod"/>
            </a:pPr>
            <a:endParaRPr lang="en-US" sz="2400" dirty="0">
              <a:latin typeface="Calibri" panose="020F0502020204030204" pitchFamily="34" charset="0"/>
              <a:cs typeface="Calibri" panose="020F0502020204030204" pitchFamily="34" charset="0"/>
            </a:endParaRPr>
          </a:p>
          <a:p>
            <a:pPr marL="914400" lvl="1" indent="-457200">
              <a:buFont typeface="+mj-lt"/>
              <a:buAutoNum type="arabicPeriod"/>
            </a:pPr>
            <a:r>
              <a:rPr lang="en-US" sz="2400" dirty="0">
                <a:latin typeface="Calibri" panose="020F0502020204030204" pitchFamily="34" charset="0"/>
                <a:cs typeface="Calibri" panose="020F0502020204030204" pitchFamily="34" charset="0"/>
              </a:rPr>
              <a:t>How are those who are single welcomed into your congregations?</a:t>
            </a:r>
          </a:p>
          <a:p>
            <a:pPr marL="914400" lvl="1" indent="-457200">
              <a:buFont typeface="+mj-lt"/>
              <a:buAutoNum type="arabicPeriod"/>
            </a:pPr>
            <a:endParaRPr lang="en-US" sz="2400" dirty="0">
              <a:latin typeface="Calibri" panose="020F0502020204030204" pitchFamily="34" charset="0"/>
              <a:cs typeface="Calibri" panose="020F0502020204030204" pitchFamily="34" charset="0"/>
            </a:endParaRPr>
          </a:p>
          <a:p>
            <a:pPr marL="914400" lvl="1" indent="-457200">
              <a:buFont typeface="+mj-lt"/>
              <a:buAutoNum type="arabicPeriod"/>
            </a:pPr>
            <a:r>
              <a:rPr lang="en-US" sz="2400" dirty="0">
                <a:latin typeface="Calibri" panose="020F0502020204030204" pitchFamily="34" charset="0"/>
                <a:cs typeface="Calibri" panose="020F0502020204030204" pitchFamily="34" charset="0"/>
              </a:rPr>
              <a:t>What messages is your church giving out in publications, through media, posters, newsletters? How do you use the word ‘family’?</a:t>
            </a:r>
          </a:p>
          <a:p>
            <a:pPr marL="914400" lvl="1" indent="-457200">
              <a:buFont typeface="+mj-lt"/>
              <a:buAutoNum type="arabicPeriod"/>
            </a:pPr>
            <a:endParaRPr lang="en-US" sz="2400" dirty="0">
              <a:latin typeface="Calibri" panose="020F0502020204030204" pitchFamily="34" charset="0"/>
              <a:cs typeface="Calibri" panose="020F0502020204030204" pitchFamily="34" charset="0"/>
            </a:endParaRPr>
          </a:p>
          <a:p>
            <a:pPr marL="914400" lvl="1" indent="-457200">
              <a:buFont typeface="+mj-lt"/>
              <a:buAutoNum type="arabicPeriod"/>
            </a:pPr>
            <a:r>
              <a:rPr lang="en-US" sz="2400" dirty="0">
                <a:latin typeface="Calibri" panose="020F0502020204030204" pitchFamily="34" charset="0"/>
                <a:cs typeface="Calibri" panose="020F0502020204030204" pitchFamily="34" charset="0"/>
              </a:rPr>
              <a:t>What do you think it might mean in your church to move beyond welcoming single people to their full belonging and participation?</a:t>
            </a:r>
          </a:p>
          <a:p>
            <a:pPr marL="914400" lvl="1" indent="-457200">
              <a:buFont typeface="+mj-lt"/>
              <a:buAutoNum type="arabicPeriod"/>
            </a:pPr>
            <a:endParaRPr lang="en-US" sz="2400" dirty="0">
              <a:latin typeface="Calibri" panose="020F0502020204030204" pitchFamily="34" charset="0"/>
              <a:cs typeface="Calibri" panose="020F0502020204030204" pitchFamily="34" charset="0"/>
            </a:endParaRPr>
          </a:p>
          <a:p>
            <a:pPr marL="914400" lvl="1" indent="-457200">
              <a:buFont typeface="+mj-lt"/>
              <a:buAutoNum type="arabicPeriod"/>
            </a:pPr>
            <a:r>
              <a:rPr lang="en-US" sz="2400" dirty="0">
                <a:latin typeface="Calibri" panose="020F0502020204030204" pitchFamily="34" charset="0"/>
                <a:cs typeface="Calibri" panose="020F0502020204030204" pitchFamily="34" charset="0"/>
              </a:rPr>
              <a:t>What is one thing that you might take away from today’s conversation and do differently?</a:t>
            </a:r>
          </a:p>
          <a:p>
            <a:pPr lvl="1"/>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613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558790-6B86-36A4-9B99-7244215D8A6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2C724F4-4F5F-F042-F262-F32FF0D7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D5E916A-B2FB-1B32-3B64-5CFD7DF9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ross on a hill&#10;&#10;AI-generated content may be incorrect.">
            <a:extLst>
              <a:ext uri="{FF2B5EF4-FFF2-40B4-BE49-F238E27FC236}">
                <a16:creationId xmlns:a16="http://schemas.microsoft.com/office/drawing/2014/main" id="{BB6A7350-A44B-DF3C-0ED8-E028994AF038}"/>
              </a:ext>
            </a:extLst>
          </p:cNvPr>
          <p:cNvPicPr>
            <a:picLocks noChangeAspect="1"/>
          </p:cNvPicPr>
          <p:nvPr/>
        </p:nvPicPr>
        <p:blipFill>
          <a:blip r:embed="rId2">
            <a:alphaModFix amt="20000"/>
          </a:blip>
          <a:srcRect t="25000"/>
          <a:stretch/>
        </p:blipFill>
        <p:spPr>
          <a:xfrm>
            <a:off x="20" y="10"/>
            <a:ext cx="12191979" cy="6857989"/>
          </a:xfrm>
          <a:prstGeom prst="rect">
            <a:avLst/>
          </a:prstGeom>
        </p:spPr>
      </p:pic>
      <p:sp>
        <p:nvSpPr>
          <p:cNvPr id="4" name="TextBox 3">
            <a:extLst>
              <a:ext uri="{FF2B5EF4-FFF2-40B4-BE49-F238E27FC236}">
                <a16:creationId xmlns:a16="http://schemas.microsoft.com/office/drawing/2014/main" id="{7B36F250-136C-EE06-2DC1-894EBCE51A30}"/>
              </a:ext>
            </a:extLst>
          </p:cNvPr>
          <p:cNvSpPr txBox="1"/>
          <p:nvPr/>
        </p:nvSpPr>
        <p:spPr>
          <a:xfrm>
            <a:off x="168165" y="2721114"/>
            <a:ext cx="11855669" cy="707886"/>
          </a:xfrm>
          <a:prstGeom prst="rect">
            <a:avLst/>
          </a:prstGeom>
          <a:noFill/>
        </p:spPr>
        <p:txBody>
          <a:bodyPr wrap="square">
            <a:spAutoFit/>
          </a:bodyPr>
          <a:lstStyle/>
          <a:p>
            <a:pPr lvl="1" algn="ctr"/>
            <a:r>
              <a:rPr lang="en-US" sz="4000" b="1" dirty="0">
                <a:latin typeface="Calibri" panose="020F0502020204030204" pitchFamily="34" charset="0"/>
                <a:cs typeface="Calibri" panose="020F0502020204030204" pitchFamily="34" charset="0"/>
              </a:rPr>
              <a:t>Opportunity for Feedback</a:t>
            </a:r>
          </a:p>
        </p:txBody>
      </p:sp>
    </p:spTree>
    <p:extLst>
      <p:ext uri="{BB962C8B-B14F-4D97-AF65-F5344CB8AC3E}">
        <p14:creationId xmlns:p14="http://schemas.microsoft.com/office/powerpoint/2010/main" val="274539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ross on a hill&#10;&#10;AI-generated content may be incorrect.">
            <a:extLst>
              <a:ext uri="{FF2B5EF4-FFF2-40B4-BE49-F238E27FC236}">
                <a16:creationId xmlns:a16="http://schemas.microsoft.com/office/drawing/2014/main" id="{B5F9D0BA-0C2D-2FB1-87FA-B3CECF86CB29}"/>
              </a:ext>
            </a:extLst>
          </p:cNvPr>
          <p:cNvPicPr>
            <a:picLocks noChangeAspect="1"/>
          </p:cNvPicPr>
          <p:nvPr/>
        </p:nvPicPr>
        <p:blipFill>
          <a:blip r:embed="rId2"/>
          <a:srcRect t="25000"/>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18D4BB7-E72F-E7C7-1BA4-2C90177ADBB9}"/>
              </a:ext>
            </a:extLst>
          </p:cNvPr>
          <p:cNvSpPr txBox="1"/>
          <p:nvPr/>
        </p:nvSpPr>
        <p:spPr>
          <a:xfrm>
            <a:off x="413803" y="1624735"/>
            <a:ext cx="5391912" cy="43411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000" cap="all" spc="30" dirty="0">
                <a:solidFill>
                  <a:srgbClr val="FFFFFF"/>
                </a:solidFill>
                <a:latin typeface="+mj-lt"/>
                <a:ea typeface="+mj-ea"/>
                <a:cs typeface="+mj-cs"/>
              </a:rPr>
              <a:t>“The Church still has much to do in welcoming, affirming and celebrating the presence, participation and contribution of single people.”</a:t>
            </a:r>
          </a:p>
          <a:p>
            <a:pPr>
              <a:lnSpc>
                <a:spcPct val="90000"/>
              </a:lnSpc>
              <a:spcBef>
                <a:spcPct val="0"/>
              </a:spcBef>
              <a:spcAft>
                <a:spcPts val="600"/>
              </a:spcAft>
            </a:pPr>
            <a:endParaRPr lang="en-US" sz="3000" cap="all" spc="30" dirty="0">
              <a:solidFill>
                <a:srgbClr val="FFFFFF"/>
              </a:solidFill>
              <a:latin typeface="+mj-lt"/>
              <a:ea typeface="+mj-ea"/>
              <a:cs typeface="+mj-cs"/>
            </a:endParaRPr>
          </a:p>
          <a:p>
            <a:pPr>
              <a:lnSpc>
                <a:spcPct val="90000"/>
              </a:lnSpc>
              <a:spcBef>
                <a:spcPct val="0"/>
              </a:spcBef>
              <a:spcAft>
                <a:spcPts val="600"/>
              </a:spcAft>
            </a:pPr>
            <a:endParaRPr lang="en-US" sz="3000" cap="all" spc="30" dirty="0">
              <a:solidFill>
                <a:srgbClr val="FFFFFF"/>
              </a:solidFill>
              <a:latin typeface="+mj-lt"/>
              <a:ea typeface="+mj-ea"/>
              <a:cs typeface="+mj-cs"/>
            </a:endParaRPr>
          </a:p>
        </p:txBody>
      </p:sp>
      <p:cxnSp>
        <p:nvCxnSpPr>
          <p:cNvPr id="20" name="Straight Connector 1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14478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30659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18C5AB-D4FC-221B-C521-E26F62AF5B9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F9BADC4-1463-E4CC-7A29-4DDECBE58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90F8FE-7BD9-E9BC-1397-0C107424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ross on a hill&#10;&#10;AI-generated content may be incorrect.">
            <a:extLst>
              <a:ext uri="{FF2B5EF4-FFF2-40B4-BE49-F238E27FC236}">
                <a16:creationId xmlns:a16="http://schemas.microsoft.com/office/drawing/2014/main" id="{EA1D0595-7FAB-B30E-A86A-C4D7B84E5AE1}"/>
              </a:ext>
            </a:extLst>
          </p:cNvPr>
          <p:cNvPicPr>
            <a:picLocks noChangeAspect="1"/>
          </p:cNvPicPr>
          <p:nvPr/>
        </p:nvPicPr>
        <p:blipFill>
          <a:blip r:embed="rId2">
            <a:alphaModFix amt="20000"/>
          </a:blip>
          <a:srcRect t="25000"/>
          <a:stretch/>
        </p:blipFill>
        <p:spPr>
          <a:xfrm>
            <a:off x="20" y="10"/>
            <a:ext cx="12191979" cy="6857989"/>
          </a:xfrm>
          <a:prstGeom prst="rect">
            <a:avLst/>
          </a:prstGeom>
        </p:spPr>
      </p:pic>
      <p:sp>
        <p:nvSpPr>
          <p:cNvPr id="4" name="TextBox 3">
            <a:extLst>
              <a:ext uri="{FF2B5EF4-FFF2-40B4-BE49-F238E27FC236}">
                <a16:creationId xmlns:a16="http://schemas.microsoft.com/office/drawing/2014/main" id="{5CD511A4-6D73-A6D8-9782-0FFB4AF48962}"/>
              </a:ext>
            </a:extLst>
          </p:cNvPr>
          <p:cNvSpPr txBox="1"/>
          <p:nvPr/>
        </p:nvSpPr>
        <p:spPr>
          <a:xfrm>
            <a:off x="168165" y="240804"/>
            <a:ext cx="11855669" cy="6617196"/>
          </a:xfrm>
          <a:prstGeom prst="rect">
            <a:avLst/>
          </a:prstGeom>
          <a:noFill/>
        </p:spPr>
        <p:txBody>
          <a:bodyPr wrap="square">
            <a:spAutoFit/>
          </a:bodyPr>
          <a:lstStyle/>
          <a:p>
            <a:pPr lvl="1" algn="ctr"/>
            <a:r>
              <a:rPr lang="en-US" sz="4000" b="1" dirty="0">
                <a:latin typeface="Calibri" panose="020F0502020204030204" pitchFamily="34" charset="0"/>
                <a:cs typeface="Calibri" panose="020F0502020204030204" pitchFamily="34" charset="0"/>
              </a:rPr>
              <a:t>Resources </a:t>
            </a:r>
          </a:p>
          <a:p>
            <a:pPr lvl="1" algn="ctr"/>
            <a:endParaRPr lang="en-US" sz="4000" b="1" dirty="0">
              <a:latin typeface="Calibri" panose="020F0502020204030204" pitchFamily="34" charset="0"/>
              <a:cs typeface="Calibri" panose="020F0502020204030204" pitchFamily="34" charset="0"/>
            </a:endParaRPr>
          </a:p>
          <a:p>
            <a:pPr marL="1028700" lvl="1" indent="-571500">
              <a:buFont typeface="Arial" panose="020B0604020202020204" pitchFamily="34" charset="0"/>
              <a:buChar char="•"/>
            </a:pPr>
            <a:r>
              <a:rPr lang="en-US" sz="2800" dirty="0">
                <a:latin typeface="Calibri" panose="020F0502020204030204" pitchFamily="34" charset="0"/>
                <a:cs typeface="Calibri" panose="020F0502020204030204" pitchFamily="34" charset="0"/>
              </a:rPr>
              <a:t>Single Friendly Church – audit resources available</a:t>
            </a:r>
          </a:p>
          <a:p>
            <a:pPr lvl="1"/>
            <a:r>
              <a:rPr lang="en-US" sz="2800" dirty="0">
                <a:latin typeface="Calibri" panose="020F0502020204030204" pitchFamily="34" charset="0"/>
                <a:cs typeface="Calibri" panose="020F0502020204030204" pitchFamily="34" charset="0"/>
                <a:hlinkClick r:id="rId3"/>
              </a:rPr>
              <a:t>https://www.singlefriendlychurch.com/news-and-resources/new-and-improved-guided-audit</a:t>
            </a:r>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pPr marL="1028700" lvl="1" indent="-571500">
              <a:buFont typeface="Arial" panose="020B0604020202020204" pitchFamily="34" charset="0"/>
              <a:buChar char="•"/>
            </a:pPr>
            <a:r>
              <a:rPr lang="en-US" sz="2800" dirty="0">
                <a:latin typeface="Calibri" panose="020F0502020204030204" pitchFamily="34" charset="0"/>
                <a:cs typeface="Calibri" panose="020F0502020204030204" pitchFamily="34" charset="0"/>
              </a:rPr>
              <a:t>Please read the Singleness Report (2024) and share the findings in your local Church.</a:t>
            </a:r>
          </a:p>
          <a:p>
            <a:pPr lvl="1"/>
            <a:r>
              <a:rPr lang="en-US" sz="2800" dirty="0">
                <a:latin typeface="Calibri" panose="020F0502020204030204" pitchFamily="34" charset="0"/>
                <a:cs typeface="Calibri" panose="020F0502020204030204" pitchFamily="34" charset="0"/>
                <a:hlinkClick r:id="rId4"/>
              </a:rPr>
              <a:t>https://media.methodist.org.uk/media/documents/conf-24-pc-17-singleness.pdf</a:t>
            </a:r>
            <a:endParaRPr lang="en-US" sz="2800" dirty="0">
              <a:latin typeface="Calibri" panose="020F0502020204030204" pitchFamily="34" charset="0"/>
              <a:cs typeface="Calibri" panose="020F0502020204030204" pitchFamily="34" charset="0"/>
            </a:endParaRPr>
          </a:p>
          <a:p>
            <a:pPr lvl="1"/>
            <a:endParaRPr lang="en-US" sz="4000" dirty="0">
              <a:latin typeface="Calibri" panose="020F0502020204030204" pitchFamily="34" charset="0"/>
              <a:cs typeface="Calibri" panose="020F0502020204030204" pitchFamily="34" charset="0"/>
            </a:endParaRPr>
          </a:p>
          <a:p>
            <a:pPr marL="1028700" lvl="1" indent="-571500">
              <a:buFont typeface="Arial" panose="020B0604020202020204" pitchFamily="34" charset="0"/>
              <a:buChar char="•"/>
            </a:pPr>
            <a:r>
              <a:rPr lang="en-US" sz="2800" dirty="0">
                <a:latin typeface="Calibri" panose="020F0502020204030204" pitchFamily="34" charset="0"/>
                <a:cs typeface="Calibri" panose="020F0502020204030204" pitchFamily="34" charset="0"/>
              </a:rPr>
              <a:t>If I personally can be of help in your conversations do make contact!</a:t>
            </a:r>
          </a:p>
          <a:p>
            <a:pPr marL="1028700" lvl="1" indent="-571500">
              <a:buFont typeface="Arial" panose="020B0604020202020204" pitchFamily="34" charset="0"/>
              <a:buChar char="•"/>
            </a:pP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670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583FD9E-C5A7-96F7-951D-7D292013C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A3ABC39-FE22-9EB0-3737-77E7C1B7734B}"/>
              </a:ext>
            </a:extLst>
          </p:cNvPr>
          <p:cNvSpPr txBox="1"/>
          <p:nvPr/>
        </p:nvSpPr>
        <p:spPr>
          <a:xfrm>
            <a:off x="800100" y="827920"/>
            <a:ext cx="7651922" cy="5335136"/>
          </a:xfrm>
          <a:prstGeom prst="rect">
            <a:avLst/>
          </a:prstGeom>
        </p:spPr>
        <p:txBody>
          <a:bodyPr vert="horz" lIns="91440" tIns="45720" rIns="91440" bIns="45720" rtlCol="0">
            <a:normAutofit lnSpcReduction="10000"/>
          </a:bodyPr>
          <a:lstStyle/>
          <a:p>
            <a:pPr indent="-228600">
              <a:spcAft>
                <a:spcPts val="600"/>
              </a:spcAft>
              <a:buFont typeface="Arial" panose="020B0604020202020204" pitchFamily="34" charset="0"/>
              <a:buChar char="•"/>
            </a:pPr>
            <a:r>
              <a:rPr lang="en-US" sz="2300" b="1" i="1" dirty="0">
                <a:latin typeface="Calibri" panose="020F0502020204030204" pitchFamily="34" charset="0"/>
                <a:cs typeface="Calibri" panose="020F0502020204030204" pitchFamily="34" charset="0"/>
              </a:rPr>
              <a:t>A request for further work on Singleness</a:t>
            </a:r>
          </a:p>
          <a:p>
            <a:pPr indent="-228600">
              <a:spcAft>
                <a:spcPts val="600"/>
              </a:spcAft>
              <a:buFont typeface="Arial" panose="020B0604020202020204" pitchFamily="34" charset="0"/>
              <a:buChar char="•"/>
            </a:pPr>
            <a:endParaRPr lang="en-US" sz="2300" b="1" i="1" dirty="0">
              <a:latin typeface="Calibri" panose="020F0502020204030204" pitchFamily="34" charset="0"/>
              <a:cs typeface="Calibri" panose="020F0502020204030204" pitchFamily="34" charset="0"/>
            </a:endParaRPr>
          </a:p>
          <a:p>
            <a:pPr marL="342900" indent="-228600">
              <a:spcAft>
                <a:spcPts val="600"/>
              </a:spcAft>
              <a:buFont typeface="Arial" panose="020B0604020202020204" pitchFamily="34" charset="0"/>
              <a:buChar char="•"/>
            </a:pPr>
            <a:r>
              <a:rPr lang="en-US" sz="2300" dirty="0">
                <a:latin typeface="Calibri" panose="020F0502020204030204" pitchFamily="34" charset="0"/>
                <a:cs typeface="Calibri" panose="020F0502020204030204" pitchFamily="34" charset="0"/>
              </a:rPr>
              <a:t>Methodist Conference 2022 – Notice of Motion </a:t>
            </a:r>
          </a:p>
          <a:p>
            <a:pPr indent="-228600">
              <a:spcAft>
                <a:spcPts val="600"/>
              </a:spcAft>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342900" indent="-228600">
              <a:spcAft>
                <a:spcPts val="600"/>
              </a:spcAft>
              <a:buFont typeface="Arial" panose="020B0604020202020204" pitchFamily="34" charset="0"/>
              <a:buChar char="•"/>
            </a:pPr>
            <a:r>
              <a:rPr lang="en-US" sz="2300" dirty="0">
                <a:latin typeface="Calibri" panose="020F0502020204030204" pitchFamily="34" charset="0"/>
                <a:cs typeface="Calibri" panose="020F0502020204030204" pitchFamily="34" charset="0"/>
              </a:rPr>
              <a:t>The NOM asked for more work to be undertaken on Singleness, given that the Methodist Church’s previous statement on the single life had been published in 1992 in the Conference Statement, ‘A Christian Understanding of Family Life, the Single Person and Marriage.’ </a:t>
            </a:r>
          </a:p>
          <a:p>
            <a:pPr marL="342900" indent="-228600">
              <a:spcAft>
                <a:spcPts val="600"/>
              </a:spcAft>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342900" indent="-228600">
              <a:spcAft>
                <a:spcPts val="600"/>
              </a:spcAft>
              <a:buFont typeface="Arial" panose="020B0604020202020204" pitchFamily="34" charset="0"/>
              <a:buChar char="•"/>
            </a:pPr>
            <a:r>
              <a:rPr lang="en-US" sz="2300" dirty="0">
                <a:latin typeface="Calibri" panose="020F0502020204030204" pitchFamily="34" charset="0"/>
                <a:cs typeface="Calibri" panose="020F0502020204030204" pitchFamily="34" charset="0"/>
              </a:rPr>
              <a:t>The aim was to raise awareness, challenge assumptions and offer resources for individuals and churches to grapple with what full inclusion for single people (never married, divorced, separated, widowed) might look like.</a:t>
            </a:r>
          </a:p>
          <a:p>
            <a:pPr indent="-228600">
              <a:spcAft>
                <a:spcPts val="600"/>
              </a:spcAft>
              <a:buFont typeface="Arial" panose="020B0604020202020204" pitchFamily="34" charset="0"/>
              <a:buChar char="•"/>
            </a:pPr>
            <a:endParaRPr lang="en-US" sz="1500" i="1" dirty="0"/>
          </a:p>
          <a:p>
            <a:pPr indent="-228600">
              <a:spcAft>
                <a:spcPts val="600"/>
              </a:spcAft>
              <a:buFont typeface="Arial" panose="020B0604020202020204" pitchFamily="34" charset="0"/>
              <a:buChar char="•"/>
            </a:pPr>
            <a:endParaRPr lang="en-US" sz="1500" dirty="0"/>
          </a:p>
        </p:txBody>
      </p:sp>
      <p:pic>
        <p:nvPicPr>
          <p:cNvPr id="3" name="Picture 2" descr="A person standing at a podium&#10;&#10;AI-generated content may be incorrect.">
            <a:extLst>
              <a:ext uri="{FF2B5EF4-FFF2-40B4-BE49-F238E27FC236}">
                <a16:creationId xmlns:a16="http://schemas.microsoft.com/office/drawing/2014/main" id="{F747CC18-CF75-18A4-3A04-1C556BD01F6F}"/>
              </a:ext>
            </a:extLst>
          </p:cNvPr>
          <p:cNvPicPr>
            <a:picLocks noChangeAspect="1"/>
          </p:cNvPicPr>
          <p:nvPr/>
        </p:nvPicPr>
        <p:blipFill>
          <a:blip r:embed="rId2"/>
          <a:srcRect l="9396" r="31396"/>
          <a:stretch/>
        </p:blipFill>
        <p:spPr>
          <a:xfrm>
            <a:off x="9664669" y="3993704"/>
            <a:ext cx="2127281" cy="2281499"/>
          </a:xfrm>
          <a:prstGeom prst="rect">
            <a:avLst/>
          </a:prstGeom>
        </p:spPr>
      </p:pic>
    </p:spTree>
    <p:extLst>
      <p:ext uri="{BB962C8B-B14F-4D97-AF65-F5344CB8AC3E}">
        <p14:creationId xmlns:p14="http://schemas.microsoft.com/office/powerpoint/2010/main" val="2370988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urful carved figures of humans">
            <a:extLst>
              <a:ext uri="{FF2B5EF4-FFF2-40B4-BE49-F238E27FC236}">
                <a16:creationId xmlns:a16="http://schemas.microsoft.com/office/drawing/2014/main" id="{052E4078-B426-F145-EE8D-12D6A85F4402}"/>
              </a:ext>
            </a:extLst>
          </p:cNvPr>
          <p:cNvPicPr>
            <a:picLocks noChangeAspect="1"/>
          </p:cNvPicPr>
          <p:nvPr/>
        </p:nvPicPr>
        <p:blipFill>
          <a:blip r:embed="rId2"/>
          <a:srcRect l="20575" r="20343" b="-1"/>
          <a:stretch/>
        </p:blipFill>
        <p:spPr>
          <a:xfrm>
            <a:off x="20" y="10"/>
            <a:ext cx="5686740" cy="6857990"/>
          </a:xfrm>
          <a:prstGeom prst="rect">
            <a:avLst/>
          </a:prstGeom>
        </p:spPr>
      </p:pic>
      <p:cxnSp>
        <p:nvCxnSpPr>
          <p:cNvPr id="14"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F2B39A0-43E5-4BAE-01A5-6D98DF45D51D}"/>
              </a:ext>
            </a:extLst>
          </p:cNvPr>
          <p:cNvSpPr txBox="1"/>
          <p:nvPr/>
        </p:nvSpPr>
        <p:spPr>
          <a:xfrm>
            <a:off x="6096000" y="839463"/>
            <a:ext cx="5821180" cy="5329300"/>
          </a:xfrm>
          <a:prstGeom prst="rect">
            <a:avLst/>
          </a:prstGeom>
        </p:spPr>
        <p:txBody>
          <a:bodyPr vert="horz" lIns="91440" tIns="45720" rIns="91440" bIns="45720" rtlCol="0">
            <a:normAutofit lnSpcReduction="10000"/>
          </a:bodyPr>
          <a:lstStyle/>
          <a:p>
            <a:pPr>
              <a:spcAft>
                <a:spcPts val="600"/>
              </a:spcAft>
            </a:pPr>
            <a:r>
              <a:rPr lang="en-US" sz="2400" b="1" dirty="0">
                <a:latin typeface="Calibri" panose="020F0502020204030204" pitchFamily="34" charset="0"/>
                <a:cs typeface="Calibri" panose="020F0502020204030204" pitchFamily="34" charset="0"/>
              </a:rPr>
              <a:t>Why does this work matter?</a:t>
            </a:r>
          </a:p>
          <a:p>
            <a:pPr indent="-228600">
              <a:spcAft>
                <a:spcPts val="600"/>
              </a:spcAft>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285750" indent="-2286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Statistics indicate that in the UK around 40% of the population are single, through choice or circumstance. Some have never married, those who are divorced, separated or widowed, and those whose status continues to shift. These demographics are, of course, reflected in the life of the Methodist Church.</a:t>
            </a:r>
          </a:p>
          <a:p>
            <a:pPr marL="285750" indent="-228600">
              <a:spcAft>
                <a:spcPts val="6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28600">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But have you or your church ever really thought about the full inclusion of those who are single?</a:t>
            </a:r>
          </a:p>
          <a:p>
            <a:pPr marL="285750" indent="-228600">
              <a:spcAft>
                <a:spcPts val="6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043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2339F77-3FDD-9B81-A865-7EBAF77C5551}"/>
              </a:ext>
            </a:extLst>
          </p:cNvPr>
          <p:cNvSpPr txBox="1"/>
          <p:nvPr/>
        </p:nvSpPr>
        <p:spPr>
          <a:xfrm>
            <a:off x="6781300" y="914426"/>
            <a:ext cx="4715486" cy="5047462"/>
          </a:xfrm>
          <a:prstGeom prst="rect">
            <a:avLst/>
          </a:prstGeom>
        </p:spPr>
        <p:txBody>
          <a:bodyPr vert="horz" lIns="91440" tIns="45720" rIns="91440" bIns="45720" rtlCol="0">
            <a:normAutofit fontScale="92500" lnSpcReduction="20000"/>
          </a:bodyPr>
          <a:lstStyle/>
          <a:p>
            <a:pPr marL="285750" indent="-228600">
              <a:lnSpc>
                <a:spcPct val="110000"/>
              </a:lnSpc>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In agreeing its Justice, Dignity and Solidarity Strategy, the Methodist Church committed to celebrating diversity, eradicating all discrimination, and bringing about a profound change in the culture, practices and attitudes of the Church.</a:t>
            </a:r>
          </a:p>
          <a:p>
            <a:pPr marL="285750" indent="-228600">
              <a:lnSpc>
                <a:spcPct val="110000"/>
              </a:lnSpc>
              <a:spcAft>
                <a:spcPts val="600"/>
              </a:spcAf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285750" indent="-228600">
              <a:lnSpc>
                <a:spcPct val="110000"/>
              </a:lnSpc>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What might full inclusion of single people in the life of the church look like?</a:t>
            </a:r>
          </a:p>
          <a:p>
            <a:pPr marL="285750" indent="-228600">
              <a:lnSpc>
                <a:spcPct val="110000"/>
              </a:lnSpc>
              <a:spcAft>
                <a:spcPts val="600"/>
              </a:spcAft>
              <a:buFont typeface="Arial" panose="020B0604020202020204" pitchFamily="34" charset="0"/>
              <a:buChar char="•"/>
            </a:pPr>
            <a:endParaRPr lang="en-US" dirty="0"/>
          </a:p>
          <a:p>
            <a:pPr marL="285750" indent="-228600">
              <a:lnSpc>
                <a:spcPct val="110000"/>
              </a:lnSpc>
              <a:spcAft>
                <a:spcPts val="600"/>
              </a:spcAft>
              <a:buFont typeface="Arial" panose="020B0604020202020204" pitchFamily="34" charset="0"/>
              <a:buChar char="•"/>
            </a:pPr>
            <a:endParaRPr lang="en-US" dirty="0"/>
          </a:p>
        </p:txBody>
      </p:sp>
      <p:cxnSp>
        <p:nvCxnSpPr>
          <p:cNvPr id="17" name="Straight Connector 16">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lourful carved figures of humans">
            <a:extLst>
              <a:ext uri="{FF2B5EF4-FFF2-40B4-BE49-F238E27FC236}">
                <a16:creationId xmlns:a16="http://schemas.microsoft.com/office/drawing/2014/main" id="{04C06BF6-0860-6566-BB8E-96000A56E5A1}"/>
              </a:ext>
            </a:extLst>
          </p:cNvPr>
          <p:cNvPicPr>
            <a:picLocks noChangeAspect="1"/>
          </p:cNvPicPr>
          <p:nvPr/>
        </p:nvPicPr>
        <p:blipFill>
          <a:blip r:embed="rId2"/>
          <a:srcRect l="20575" r="20343" b="-1"/>
          <a:stretch/>
        </p:blipFill>
        <p:spPr>
          <a:xfrm>
            <a:off x="20" y="10"/>
            <a:ext cx="5686740" cy="6857990"/>
          </a:xfrm>
          <a:prstGeom prst="rect">
            <a:avLst/>
          </a:prstGeom>
        </p:spPr>
      </p:pic>
    </p:spTree>
    <p:extLst>
      <p:ext uri="{BB962C8B-B14F-4D97-AF65-F5344CB8AC3E}">
        <p14:creationId xmlns:p14="http://schemas.microsoft.com/office/powerpoint/2010/main" val="114411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olourful carved figures of humans">
            <a:extLst>
              <a:ext uri="{FF2B5EF4-FFF2-40B4-BE49-F238E27FC236}">
                <a16:creationId xmlns:a16="http://schemas.microsoft.com/office/drawing/2014/main" id="{C9940C15-EFFB-885B-E1A6-9B6E4E0B94F8}"/>
              </a:ext>
            </a:extLst>
          </p:cNvPr>
          <p:cNvPicPr>
            <a:picLocks noChangeAspect="1"/>
          </p:cNvPicPr>
          <p:nvPr/>
        </p:nvPicPr>
        <p:blipFill>
          <a:blip r:embed="rId2"/>
          <a:srcRect l="20671" r="20247" b="-1"/>
          <a:stretch/>
        </p:blipFill>
        <p:spPr>
          <a:xfrm>
            <a:off x="20" y="10"/>
            <a:ext cx="5686740" cy="6857990"/>
          </a:xfrm>
          <a:prstGeom prst="rect">
            <a:avLst/>
          </a:prstGeom>
        </p:spPr>
      </p:pic>
      <p:cxnSp>
        <p:nvCxnSpPr>
          <p:cNvPr id="27" name="Straight Connector 2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734997-5B43-89B7-0B72-3963A56AD1EE}"/>
              </a:ext>
            </a:extLst>
          </p:cNvPr>
          <p:cNvSpPr txBox="1"/>
          <p:nvPr/>
        </p:nvSpPr>
        <p:spPr>
          <a:xfrm>
            <a:off x="6422739" y="1004351"/>
            <a:ext cx="5069220" cy="5164412"/>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But most of all this matters because of the experiences of people. God’s beautiful diverse creation and remembering that ‘every person has infinite value before God.’</a:t>
            </a:r>
          </a:p>
          <a:p>
            <a:pPr indent="-228600">
              <a:lnSpc>
                <a:spcPct val="110000"/>
              </a:lnSpc>
              <a:spcAft>
                <a:spcPts val="600"/>
              </a:spcAf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indent="-228600">
              <a:lnSpc>
                <a:spcPct val="110000"/>
              </a:lnSpc>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Sadly this is not the experience of all single people in the life of the Church…</a:t>
            </a:r>
          </a:p>
          <a:p>
            <a:pPr indent="-228600">
              <a:lnSpc>
                <a:spcPct val="11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981081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SINGLENESS IN THE CHURCH: What is a divorced woman's experience in the Church like?">
            <a:hlinkClick r:id="" action="ppaction://media"/>
            <a:extLst>
              <a:ext uri="{FF2B5EF4-FFF2-40B4-BE49-F238E27FC236}">
                <a16:creationId xmlns:a16="http://schemas.microsoft.com/office/drawing/2014/main" id="{2E433277-6A41-7980-3A3E-BA610B2A0C71}"/>
              </a:ext>
            </a:extLst>
          </p:cNvPr>
          <p:cNvPicPr>
            <a:picLocks noRot="1" noChangeAspect="1"/>
          </p:cNvPicPr>
          <p:nvPr>
            <a:videoFile r:link="rId1"/>
          </p:nvPr>
        </p:nvPicPr>
        <p:blipFill>
          <a:blip r:embed="rId3"/>
          <a:stretch>
            <a:fillRect/>
          </a:stretch>
        </p:blipFill>
        <p:spPr>
          <a:xfrm>
            <a:off x="24418" y="0"/>
            <a:ext cx="12190116" cy="6858000"/>
          </a:xfrm>
          <a:prstGeom prst="rect">
            <a:avLst/>
          </a:prstGeom>
        </p:spPr>
      </p:pic>
    </p:spTree>
    <p:extLst>
      <p:ext uri="{BB962C8B-B14F-4D97-AF65-F5344CB8AC3E}">
        <p14:creationId xmlns:p14="http://schemas.microsoft.com/office/powerpoint/2010/main" val="202711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ross on a hill&#10;&#10;AI-generated content may be incorrect.">
            <a:extLst>
              <a:ext uri="{FF2B5EF4-FFF2-40B4-BE49-F238E27FC236}">
                <a16:creationId xmlns:a16="http://schemas.microsoft.com/office/drawing/2014/main" id="{0C05B83F-3A65-8104-04D0-4DEBE82B7448}"/>
              </a:ext>
            </a:extLst>
          </p:cNvPr>
          <p:cNvPicPr>
            <a:picLocks noChangeAspect="1"/>
          </p:cNvPicPr>
          <p:nvPr/>
        </p:nvPicPr>
        <p:blipFill>
          <a:blip r:embed="rId2">
            <a:alphaModFix amt="20000"/>
          </a:blip>
          <a:srcRect l="22385" r="27215"/>
          <a:stretch/>
        </p:blipFill>
        <p:spPr>
          <a:xfrm>
            <a:off x="0" y="25062"/>
            <a:ext cx="12192000" cy="6857990"/>
          </a:xfrm>
          <a:prstGeom prst="rect">
            <a:avLst/>
          </a:prstGeom>
        </p:spPr>
      </p:pic>
    </p:spTree>
    <p:extLst>
      <p:ext uri="{BB962C8B-B14F-4D97-AF65-F5344CB8AC3E}">
        <p14:creationId xmlns:p14="http://schemas.microsoft.com/office/powerpoint/2010/main" val="361729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Why churches need to celebrate the gift of singleness">
            <a:hlinkClick r:id="" action="ppaction://media"/>
            <a:extLst>
              <a:ext uri="{FF2B5EF4-FFF2-40B4-BE49-F238E27FC236}">
                <a16:creationId xmlns:a16="http://schemas.microsoft.com/office/drawing/2014/main" id="{8B80488B-8AE1-E9F1-FAF6-5A772EE8B6FC}"/>
              </a:ext>
            </a:extLst>
          </p:cNvPr>
          <p:cNvPicPr>
            <a:picLocks noRot="1" noChangeAspect="1"/>
          </p:cNvPicPr>
          <p:nvPr>
            <a:videoFile r:link="rId1"/>
          </p:nvPr>
        </p:nvPicPr>
        <p:blipFill>
          <a:blip r:embed="rId3"/>
          <a:stretch>
            <a:fillRect/>
          </a:stretch>
        </p:blipFill>
        <p:spPr>
          <a:xfrm>
            <a:off x="35223" y="14171"/>
            <a:ext cx="12156777" cy="6843829"/>
          </a:xfrm>
          <a:prstGeom prst="rect">
            <a:avLst/>
          </a:prstGeom>
        </p:spPr>
      </p:pic>
    </p:spTree>
    <p:extLst>
      <p:ext uri="{BB962C8B-B14F-4D97-AF65-F5344CB8AC3E}">
        <p14:creationId xmlns:p14="http://schemas.microsoft.com/office/powerpoint/2010/main" val="251420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299</TotalTime>
  <Words>1126</Words>
  <Application>Microsoft Macintosh PowerPoint</Application>
  <PresentationFormat>Widescreen</PresentationFormat>
  <Paragraphs>107</Paragraphs>
  <Slides>20</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Calisto MT</vt:lpstr>
      <vt:lpstr>Univers Condensed</vt:lpstr>
      <vt:lpstr>ChronicleVTI</vt:lpstr>
      <vt:lpstr>Singleness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Miriam Moul</dc:creator>
  <cp:lastModifiedBy>Miriam Moul</cp:lastModifiedBy>
  <cp:revision>13</cp:revision>
  <dcterms:created xsi:type="dcterms:W3CDTF">2025-04-30T10:43:39Z</dcterms:created>
  <dcterms:modified xsi:type="dcterms:W3CDTF">2025-05-06T16:16:07Z</dcterms:modified>
</cp:coreProperties>
</file>